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9"/>
  </p:notesMasterIdLst>
  <p:sldIdLst>
    <p:sldId id="256" r:id="rId2"/>
    <p:sldId id="257" r:id="rId3"/>
    <p:sldId id="258" r:id="rId4"/>
    <p:sldId id="282" r:id="rId5"/>
    <p:sldId id="272" r:id="rId6"/>
    <p:sldId id="259" r:id="rId7"/>
    <p:sldId id="284" r:id="rId8"/>
    <p:sldId id="294" r:id="rId9"/>
    <p:sldId id="288" r:id="rId10"/>
    <p:sldId id="295" r:id="rId11"/>
    <p:sldId id="289" r:id="rId12"/>
    <p:sldId id="296" r:id="rId13"/>
    <p:sldId id="291" r:id="rId14"/>
    <p:sldId id="292" r:id="rId15"/>
    <p:sldId id="293" r:id="rId16"/>
    <p:sldId id="260" r:id="rId17"/>
    <p:sldId id="281" r:id="rId18"/>
  </p:sldIdLst>
  <p:sldSz cx="9144000" cy="5143500" type="screen16x9"/>
  <p:notesSz cx="6858000" cy="9144000"/>
  <p:embeddedFontLst>
    <p:embeddedFont>
      <p:font typeface="Montserrat" panose="020B0604020202020204" charset="0"/>
      <p:regular r:id="rId20"/>
      <p:bold r:id="rId21"/>
      <p:italic r:id="rId22"/>
      <p:boldItalic r:id="rId23"/>
    </p:embeddedFont>
    <p:embeddedFont>
      <p:font typeface="Inter SemiBold" panose="020B0604020202020204" charset="0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Inter Light" panose="020B0604020202020204" charset="0"/>
      <p:regular r:id="rId30"/>
      <p:bold r:id="rId31"/>
    </p:embeddedFont>
    <p:embeddedFont>
      <p:font typeface="Inter" panose="020B060402020202020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5C8EB15-9DB3-4E9D-A978-E80D34ACB8DB}">
  <a:tblStyle styleId="{75C8EB15-9DB3-4E9D-A978-E80D34ACB8D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75503C9-0186-4722-B318-87088B5D69D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72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2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6856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61654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03778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11656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61733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470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9451a3e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9451a3e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3268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76158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8871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6990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lt2"/>
            </a:gs>
            <a:gs pos="5000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037875" y="1323600"/>
            <a:ext cx="5654700" cy="297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L="914400" lvl="1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L="1371600" lvl="2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L="1828800" lvl="3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L="2286000" lvl="4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L="2743200" lvl="5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L="3200400" lvl="6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L="3657600" lvl="7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L="4114800" lvl="8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/>
          <p:nvPr/>
        </p:nvSpPr>
        <p:spPr>
          <a:xfrm>
            <a:off x="961675" y="5279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2"/>
                </a:solidFill>
              </a:rPr>
              <a:t>“</a:t>
            </a:r>
            <a:endParaRPr sz="9600" b="1">
              <a:solidFill>
                <a:schemeClr val="accent2"/>
              </a:solidFill>
            </a:endParaRP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11" Type="http://schemas.openxmlformats.org/officeDocument/2006/relationships/image" Target="../media/image22.svg"/><Relationship Id="rId5" Type="http://schemas.openxmlformats.org/officeDocument/2006/relationships/image" Target="../media/image4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sv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22.svg"/><Relationship Id="rId5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764614" y="2066800"/>
            <a:ext cx="7359891" cy="61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 smtClean="0"/>
              <a:t>INTERNET PROGRAMMING AND MOBILE PROGRAMMING</a:t>
            </a:r>
            <a:endParaRPr sz="4000" b="1" dirty="0"/>
          </a:p>
        </p:txBody>
      </p:sp>
      <p:sp>
        <p:nvSpPr>
          <p:cNvPr id="3" name="Google Shape;57;p12"/>
          <p:cNvSpPr txBox="1">
            <a:spLocks/>
          </p:cNvSpPr>
          <p:nvPr/>
        </p:nvSpPr>
        <p:spPr>
          <a:xfrm>
            <a:off x="685785" y="3864347"/>
            <a:ext cx="4537857" cy="57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800" b="1" dirty="0" smtClean="0"/>
              <a:t>REQUIREMENT ANALYSIS</a:t>
            </a:r>
            <a:endParaRPr lang="en-US" sz="2800" b="1" dirty="0"/>
          </a:p>
        </p:txBody>
      </p:sp>
      <p:sp>
        <p:nvSpPr>
          <p:cNvPr id="4" name="Google Shape;57;p12"/>
          <p:cNvSpPr txBox="1">
            <a:spLocks/>
          </p:cNvSpPr>
          <p:nvPr/>
        </p:nvSpPr>
        <p:spPr>
          <a:xfrm>
            <a:off x="3717973" y="462440"/>
            <a:ext cx="1274442" cy="367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Inter SemiBold"/>
              <a:buNone/>
              <a:defRPr sz="6800" b="0" i="0" u="none" strike="noStrike" cap="none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/>
              <a:t>GROUP 13</a:t>
            </a:r>
            <a:endParaRPr lang="en-US" sz="20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890661" y="3811243"/>
            <a:ext cx="2404630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902" y="2764026"/>
            <a:ext cx="2318368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19785" y="1601404"/>
            <a:ext cx="3355400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464666" y="0"/>
            <a:ext cx="6915680" cy="9780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Non-Functional Requirements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320039" y="1523430"/>
            <a:ext cx="2722489" cy="475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Security Requirement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385765" y="2648621"/>
            <a:ext cx="1771504" cy="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Performance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1403018" y="3834440"/>
            <a:ext cx="2329707" cy="367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User Interface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Google Shape;91;p17"/>
          <p:cNvSpPr txBox="1">
            <a:spLocks/>
          </p:cNvSpPr>
          <p:nvPr/>
        </p:nvSpPr>
        <p:spPr>
          <a:xfrm>
            <a:off x="974312" y="2895479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7" name="Google Shape;91;p17"/>
          <p:cNvSpPr txBox="1">
            <a:spLocks/>
          </p:cNvSpPr>
          <p:nvPr/>
        </p:nvSpPr>
        <p:spPr>
          <a:xfrm>
            <a:off x="939806" y="1739819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8" name="Google Shape;91;p17"/>
          <p:cNvSpPr txBox="1">
            <a:spLocks/>
          </p:cNvSpPr>
          <p:nvPr/>
        </p:nvSpPr>
        <p:spPr>
          <a:xfrm>
            <a:off x="1040709" y="3943901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9" name="Freeform 2"/>
          <p:cNvSpPr/>
          <p:nvPr/>
        </p:nvSpPr>
        <p:spPr>
          <a:xfrm>
            <a:off x="5009928" y="396256"/>
            <a:ext cx="3604763" cy="4747244"/>
          </a:xfrm>
          <a:custGeom>
            <a:avLst/>
            <a:gdLst/>
            <a:ahLst/>
            <a:cxnLst/>
            <a:rect l="l" t="t" r="r" b="b"/>
            <a:pathLst>
              <a:path w="6378842" h="7666110">
                <a:moveTo>
                  <a:pt x="0" y="0"/>
                </a:moveTo>
                <a:lnTo>
                  <a:pt x="6378842" y="0"/>
                </a:lnTo>
                <a:lnTo>
                  <a:pt x="6378842" y="7666109"/>
                </a:lnTo>
                <a:lnTo>
                  <a:pt x="0" y="76661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0849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037872" y="4213860"/>
            <a:ext cx="3959249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37873" y="3473304"/>
            <a:ext cx="3959249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37874" y="2752593"/>
            <a:ext cx="3959249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37874" y="2081720"/>
            <a:ext cx="3959249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37875" y="1411467"/>
            <a:ext cx="3959249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326496"/>
            <a:ext cx="5919973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User Roles and Permissions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6" name="Freeform 16"/>
          <p:cNvSpPr/>
          <p:nvPr/>
        </p:nvSpPr>
        <p:spPr>
          <a:xfrm>
            <a:off x="6680039" y="377606"/>
            <a:ext cx="1885708" cy="3674189"/>
          </a:xfrm>
          <a:custGeom>
            <a:avLst/>
            <a:gdLst/>
            <a:ahLst/>
            <a:cxnLst/>
            <a:rect l="l" t="t" r="r" b="b"/>
            <a:pathLst>
              <a:path w="4114566" h="7197491">
                <a:moveTo>
                  <a:pt x="0" y="0"/>
                </a:moveTo>
                <a:lnTo>
                  <a:pt x="4114566" y="0"/>
                </a:lnTo>
                <a:lnTo>
                  <a:pt x="4114566" y="7197491"/>
                </a:lnTo>
                <a:lnTo>
                  <a:pt x="0" y="7197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316507" y="1487667"/>
            <a:ext cx="5079145" cy="358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Administrative Dashboard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632607" y="2079410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Manage classes </a:t>
            </a:r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1523543" y="2802123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User management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Google Shape;91;p17"/>
          <p:cNvSpPr txBox="1">
            <a:spLocks/>
          </p:cNvSpPr>
          <p:nvPr/>
        </p:nvSpPr>
        <p:spPr>
          <a:xfrm>
            <a:off x="1969896" y="602025"/>
            <a:ext cx="2602104" cy="423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400" b="1" dirty="0" smtClean="0"/>
              <a:t>(Administrator)</a:t>
            </a:r>
            <a:endParaRPr lang="en-US" sz="2400" b="1" dirty="0"/>
          </a:p>
        </p:txBody>
      </p:sp>
      <p:sp>
        <p:nvSpPr>
          <p:cNvPr id="12" name="Google Shape;91;p17"/>
          <p:cNvSpPr txBox="1">
            <a:spLocks/>
          </p:cNvSpPr>
          <p:nvPr/>
        </p:nvSpPr>
        <p:spPr>
          <a:xfrm>
            <a:off x="1501833" y="3474051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Role-Based Access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Google Shape;91;p17"/>
          <p:cNvSpPr txBox="1">
            <a:spLocks/>
          </p:cNvSpPr>
          <p:nvPr/>
        </p:nvSpPr>
        <p:spPr>
          <a:xfrm>
            <a:off x="1191283" y="4231314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Data Analysis and Reporting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41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037873" y="3421545"/>
            <a:ext cx="3959249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37874" y="2752593"/>
            <a:ext cx="3959249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37874" y="2081720"/>
            <a:ext cx="3959249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37875" y="1411467"/>
            <a:ext cx="3959249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326496"/>
            <a:ext cx="5919973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User Roles and Permissions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6" name="Freeform 16"/>
          <p:cNvSpPr/>
          <p:nvPr/>
        </p:nvSpPr>
        <p:spPr>
          <a:xfrm>
            <a:off x="6680039" y="377606"/>
            <a:ext cx="1885708" cy="3674189"/>
          </a:xfrm>
          <a:custGeom>
            <a:avLst/>
            <a:gdLst/>
            <a:ahLst/>
            <a:cxnLst/>
            <a:rect l="l" t="t" r="r" b="b"/>
            <a:pathLst>
              <a:path w="4114566" h="7197491">
                <a:moveTo>
                  <a:pt x="0" y="0"/>
                </a:moveTo>
                <a:lnTo>
                  <a:pt x="4114566" y="0"/>
                </a:lnTo>
                <a:lnTo>
                  <a:pt x="4114566" y="7197491"/>
                </a:lnTo>
                <a:lnTo>
                  <a:pt x="0" y="7197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316507" y="1487667"/>
            <a:ext cx="5079145" cy="358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</a:rPr>
              <a:t>Dashboard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227655" y="2114617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Attendance List Management</a:t>
            </a:r>
            <a:r>
              <a:rPr lang="en-US" sz="2000" b="1" dirty="0" smtClean="0">
                <a:solidFill>
                  <a:schemeClr val="bg1"/>
                </a:solidFill>
              </a:rPr>
              <a:t> 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1523543" y="2802123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Attendance Exception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Google Shape;91;p17"/>
          <p:cNvSpPr txBox="1">
            <a:spLocks/>
          </p:cNvSpPr>
          <p:nvPr/>
        </p:nvSpPr>
        <p:spPr>
          <a:xfrm>
            <a:off x="1969896" y="602025"/>
            <a:ext cx="2602104" cy="423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400" b="1" dirty="0" smtClean="0"/>
              <a:t>(Instructor)</a:t>
            </a:r>
            <a:endParaRPr lang="en-US" sz="2400" b="1" dirty="0"/>
          </a:p>
        </p:txBody>
      </p:sp>
      <p:sp>
        <p:nvSpPr>
          <p:cNvPr id="12" name="Google Shape;91;p17"/>
          <p:cNvSpPr txBox="1">
            <a:spLocks/>
          </p:cNvSpPr>
          <p:nvPr/>
        </p:nvSpPr>
        <p:spPr>
          <a:xfrm>
            <a:off x="1501833" y="3439545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Attendance Session Taking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12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7689" y="1419516"/>
            <a:ext cx="6260159" cy="329674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326496"/>
            <a:ext cx="5919973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User Roles and Permissions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6" name="Freeform 16"/>
          <p:cNvSpPr/>
          <p:nvPr/>
        </p:nvSpPr>
        <p:spPr>
          <a:xfrm>
            <a:off x="6680039" y="377606"/>
            <a:ext cx="1885708" cy="3674189"/>
          </a:xfrm>
          <a:custGeom>
            <a:avLst/>
            <a:gdLst/>
            <a:ahLst/>
            <a:cxnLst/>
            <a:rect l="l" t="t" r="r" b="b"/>
            <a:pathLst>
              <a:path w="4114566" h="7197491">
                <a:moveTo>
                  <a:pt x="0" y="0"/>
                </a:moveTo>
                <a:lnTo>
                  <a:pt x="4114566" y="0"/>
                </a:lnTo>
                <a:lnTo>
                  <a:pt x="4114566" y="7197491"/>
                </a:lnTo>
                <a:lnTo>
                  <a:pt x="0" y="7197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9" name="Google Shape;91;p17"/>
          <p:cNvSpPr txBox="1">
            <a:spLocks/>
          </p:cNvSpPr>
          <p:nvPr/>
        </p:nvSpPr>
        <p:spPr>
          <a:xfrm>
            <a:off x="1969896" y="602025"/>
            <a:ext cx="2602104" cy="423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400" b="1" dirty="0" smtClean="0"/>
              <a:t>(Student)</a:t>
            </a:r>
            <a:endParaRPr lang="en-US" sz="2400" b="1" dirty="0"/>
          </a:p>
        </p:txBody>
      </p:sp>
      <p:sp>
        <p:nvSpPr>
          <p:cNvPr id="2" name="Rectangle 1"/>
          <p:cNvSpPr/>
          <p:nvPr/>
        </p:nvSpPr>
        <p:spPr>
          <a:xfrm>
            <a:off x="1037875" y="1763728"/>
            <a:ext cx="6104797" cy="2569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95885" lvl="0" algn="just">
              <a:lnSpc>
                <a:spcPct val="115000"/>
              </a:lnSpc>
              <a:tabLst>
                <a:tab pos="708025" algn="l"/>
                <a:tab pos="708660" algn="l"/>
              </a:tabLst>
            </a:pPr>
            <a:r>
              <a:rPr lang="en-US" sz="2000" dirty="0" smtClean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  <a:cs typeface="Calibri" panose="020F0502020204030204" pitchFamily="34" charset="0"/>
              </a:rPr>
              <a:t>Mark attendance</a:t>
            </a:r>
          </a:p>
          <a:p>
            <a:pPr marR="95885" lvl="0" algn="just">
              <a:lnSpc>
                <a:spcPct val="115000"/>
              </a:lnSpc>
              <a:tabLst>
                <a:tab pos="708025" algn="l"/>
                <a:tab pos="708660" algn="l"/>
              </a:tabLst>
            </a:pPr>
            <a:endParaRPr lang="en-US" sz="2000" dirty="0" smtClean="0">
              <a:solidFill>
                <a:schemeClr val="bg1"/>
              </a:solidFill>
              <a:latin typeface="Inter SemiBold" panose="020B0604020202020204" charset="0"/>
              <a:ea typeface="Inter SemiBold" panose="020B0604020202020204" charset="0"/>
              <a:cs typeface="Calibri" panose="020F0502020204030204" pitchFamily="34" charset="0"/>
            </a:endParaRPr>
          </a:p>
          <a:p>
            <a:pPr marR="95885" lvl="0" algn="just">
              <a:lnSpc>
                <a:spcPct val="115000"/>
              </a:lnSpc>
              <a:tabLst>
                <a:tab pos="708025" algn="l"/>
                <a:tab pos="708660" algn="l"/>
              </a:tabLst>
            </a:pPr>
            <a:r>
              <a:rPr lang="en-US" sz="2000" dirty="0" smtClean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  <a:cs typeface="Calibri" panose="020F0502020204030204" pitchFamily="34" charset="0"/>
              </a:rPr>
              <a:t>Own </a:t>
            </a:r>
            <a:r>
              <a:rPr lang="en-US" sz="200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  <a:cs typeface="Calibri" panose="020F0502020204030204" pitchFamily="34" charset="0"/>
              </a:rPr>
              <a:t>attendance </a:t>
            </a:r>
            <a:r>
              <a:rPr lang="en-US" sz="2000" dirty="0" smtClean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  <a:cs typeface="Calibri" panose="020F0502020204030204" pitchFamily="34" charset="0"/>
              </a:rPr>
              <a:t>records</a:t>
            </a:r>
          </a:p>
          <a:p>
            <a:pPr marR="95885" lvl="0" algn="just">
              <a:lnSpc>
                <a:spcPct val="115000"/>
              </a:lnSpc>
              <a:tabLst>
                <a:tab pos="708025" algn="l"/>
                <a:tab pos="708660" algn="l"/>
              </a:tabLst>
            </a:pPr>
            <a:endParaRPr lang="en-US" sz="2000" dirty="0">
              <a:solidFill>
                <a:schemeClr val="bg1"/>
              </a:solidFill>
              <a:latin typeface="Inter SemiBold" panose="020B0604020202020204" charset="0"/>
              <a:ea typeface="Inter SemiBold" panose="020B0604020202020204" charset="0"/>
              <a:cs typeface="Calibri" panose="020F0502020204030204" pitchFamily="34" charset="0"/>
            </a:endParaRPr>
          </a:p>
          <a:p>
            <a:pPr marR="95885" lvl="0" algn="just">
              <a:lnSpc>
                <a:spcPct val="115000"/>
              </a:lnSpc>
              <a:tabLst>
                <a:tab pos="708025" algn="l"/>
                <a:tab pos="708660" algn="l"/>
              </a:tabLst>
            </a:pPr>
            <a:r>
              <a:rPr lang="en-US" sz="2000" dirty="0" smtClean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  <a:cs typeface="Calibri" panose="020F0502020204030204" pitchFamily="34" charset="0"/>
              </a:rPr>
              <a:t>View </a:t>
            </a:r>
            <a:r>
              <a:rPr lang="en-US" sz="200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  <a:cs typeface="Calibri" panose="020F0502020204030204" pitchFamily="34" charset="0"/>
              </a:rPr>
              <a:t>their personal </a:t>
            </a:r>
            <a:r>
              <a:rPr lang="en-US" sz="2000" dirty="0" smtClean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  <a:cs typeface="Calibri" panose="020F0502020204030204" pitchFamily="34" charset="0"/>
              </a:rPr>
              <a:t>information</a:t>
            </a:r>
          </a:p>
          <a:p>
            <a:pPr marR="95885" lvl="0" algn="just">
              <a:lnSpc>
                <a:spcPct val="115000"/>
              </a:lnSpc>
              <a:tabLst>
                <a:tab pos="708025" algn="l"/>
                <a:tab pos="708660" algn="l"/>
              </a:tabLst>
            </a:pPr>
            <a:endParaRPr lang="en-US" sz="2000" dirty="0" smtClean="0">
              <a:solidFill>
                <a:schemeClr val="bg1"/>
              </a:solidFill>
              <a:latin typeface="Inter SemiBold" panose="020B0604020202020204" charset="0"/>
              <a:ea typeface="Inter SemiBold" panose="020B0604020202020204" charset="0"/>
              <a:cs typeface="Calibri" panose="020F0502020204030204" pitchFamily="34" charset="0"/>
            </a:endParaRPr>
          </a:p>
          <a:p>
            <a:pPr marR="95885" lvl="0" algn="just">
              <a:lnSpc>
                <a:spcPct val="115000"/>
              </a:lnSpc>
              <a:tabLst>
                <a:tab pos="708025" algn="l"/>
                <a:tab pos="708660" algn="l"/>
              </a:tabLst>
            </a:pPr>
            <a:r>
              <a:rPr lang="en-US" sz="2000" dirty="0" smtClean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Receive </a:t>
            </a:r>
            <a:r>
              <a:rPr lang="en-US" sz="200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notifications related to attendance</a:t>
            </a:r>
          </a:p>
        </p:txBody>
      </p:sp>
    </p:spTree>
    <p:extLst>
      <p:ext uri="{BB962C8B-B14F-4D97-AF65-F5344CB8AC3E}">
        <p14:creationId xmlns:p14="http://schemas.microsoft.com/office/powerpoint/2010/main" val="4094800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39972" y="1355469"/>
            <a:ext cx="5161332" cy="28572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986816" y="704875"/>
            <a:ext cx="5919973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System Constraint 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471784" y="1487667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Budget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471784" y="2090800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Time frame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1471784" y="2698605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Battery Consumption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Google Shape;91;p17"/>
          <p:cNvSpPr txBox="1">
            <a:spLocks/>
          </p:cNvSpPr>
          <p:nvPr/>
        </p:nvSpPr>
        <p:spPr>
          <a:xfrm>
            <a:off x="1471784" y="3355430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Integration with Existing system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4" name="Freeform 16"/>
          <p:cNvSpPr/>
          <p:nvPr/>
        </p:nvSpPr>
        <p:spPr>
          <a:xfrm>
            <a:off x="5598845" y="828006"/>
            <a:ext cx="3337731" cy="3536960"/>
          </a:xfrm>
          <a:custGeom>
            <a:avLst/>
            <a:gdLst/>
            <a:ahLst/>
            <a:cxnLst/>
            <a:rect l="l" t="t" r="r" b="b"/>
            <a:pathLst>
              <a:path w="6853032" h="6518947">
                <a:moveTo>
                  <a:pt x="0" y="0"/>
                </a:moveTo>
                <a:lnTo>
                  <a:pt x="6853032" y="0"/>
                </a:lnTo>
                <a:lnTo>
                  <a:pt x="6853032" y="6518947"/>
                </a:lnTo>
                <a:lnTo>
                  <a:pt x="0" y="651894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=""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728466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173191" y="3828143"/>
            <a:ext cx="3019247" cy="4473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138687" y="3035203"/>
            <a:ext cx="3053751" cy="45975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10800000" flipV="1">
            <a:off x="1138683" y="2233631"/>
            <a:ext cx="3253209" cy="44055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138687" y="1419516"/>
            <a:ext cx="2173857" cy="46104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986816" y="704875"/>
            <a:ext cx="5919973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Dependencies</a:t>
            </a:r>
            <a:r>
              <a:rPr lang="en-US" dirty="0" smtClean="0"/>
              <a:t> 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6" name="Freeform 16"/>
          <p:cNvSpPr/>
          <p:nvPr/>
        </p:nvSpPr>
        <p:spPr>
          <a:xfrm>
            <a:off x="6680039" y="377606"/>
            <a:ext cx="1885708" cy="3674189"/>
          </a:xfrm>
          <a:custGeom>
            <a:avLst/>
            <a:gdLst/>
            <a:ahLst/>
            <a:cxnLst/>
            <a:rect l="l" t="t" r="r" b="b"/>
            <a:pathLst>
              <a:path w="4114566" h="7197491">
                <a:moveTo>
                  <a:pt x="0" y="0"/>
                </a:moveTo>
                <a:lnTo>
                  <a:pt x="4114566" y="0"/>
                </a:lnTo>
                <a:lnTo>
                  <a:pt x="4114566" y="7197491"/>
                </a:lnTo>
                <a:lnTo>
                  <a:pt x="0" y="71974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471784" y="1384149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API and SDKs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358257" y="2199125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Backend Infrastructure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1426083" y="3033154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User Authentication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Google Shape;91;p17"/>
          <p:cNvSpPr txBox="1">
            <a:spLocks/>
          </p:cNvSpPr>
          <p:nvPr/>
        </p:nvSpPr>
        <p:spPr>
          <a:xfrm>
            <a:off x="1600894" y="3822600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Mobile Platform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01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4" name="Google Shape;588;p27"/>
          <p:cNvSpPr txBox="1"/>
          <p:nvPr/>
        </p:nvSpPr>
        <p:spPr>
          <a:xfrm>
            <a:off x="220717" y="1481822"/>
            <a:ext cx="8439807" cy="1772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smtClean="0">
                <a:solidFill>
                  <a:schemeClr val="bg1"/>
                </a:solidFill>
              </a:rPr>
              <a:t>No matter how good the team or how efficient the methodology, if we’re not solving the right problem, the project fails</a:t>
            </a:r>
            <a:endParaRPr sz="3200" b="1" dirty="0">
              <a:solidFill>
                <a:schemeClr val="bg1"/>
              </a:solidFill>
            </a:endParaRPr>
          </a:p>
        </p:txBody>
      </p:sp>
      <p:sp>
        <p:nvSpPr>
          <p:cNvPr id="6" name="Google Shape;589;p27"/>
          <p:cNvSpPr txBox="1"/>
          <p:nvPr/>
        </p:nvSpPr>
        <p:spPr>
          <a:xfrm>
            <a:off x="1587062" y="3549006"/>
            <a:ext cx="5759670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1" strike="noStrike" cap="none" dirty="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— </a:t>
            </a:r>
            <a:r>
              <a:rPr lang="en-US" sz="3500" b="1" i="1" dirty="0" smtClean="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Woody Williams</a:t>
            </a:r>
            <a:endParaRPr b="1" i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7"/>
          <p:cNvSpPr txBox="1">
            <a:spLocks noGrp="1"/>
          </p:cNvSpPr>
          <p:nvPr>
            <p:ph type="ctrTitle"/>
          </p:nvPr>
        </p:nvSpPr>
        <p:spPr>
          <a:xfrm>
            <a:off x="2225544" y="956441"/>
            <a:ext cx="5005573" cy="94987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dirty="0" smtClean="0"/>
              <a:t>Thank you </a:t>
            </a:r>
            <a:endParaRPr sz="6600" b="1" dirty="0"/>
          </a:p>
        </p:txBody>
      </p:sp>
      <p:sp>
        <p:nvSpPr>
          <p:cNvPr id="4" name="Freeform 7"/>
          <p:cNvSpPr/>
          <p:nvPr/>
        </p:nvSpPr>
        <p:spPr>
          <a:xfrm>
            <a:off x="2146107" y="2322666"/>
            <a:ext cx="4517448" cy="2295330"/>
          </a:xfrm>
          <a:custGeom>
            <a:avLst/>
            <a:gdLst/>
            <a:ahLst/>
            <a:cxnLst/>
            <a:rect l="l" t="t" r="r" b="b"/>
            <a:pathLst>
              <a:path w="7548378" h="4236527">
                <a:moveTo>
                  <a:pt x="0" y="0"/>
                </a:moveTo>
                <a:lnTo>
                  <a:pt x="7548378" y="0"/>
                </a:lnTo>
                <a:lnTo>
                  <a:pt x="7548378" y="4236528"/>
                </a:lnTo>
                <a:lnTo>
                  <a:pt x="0" y="42365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088326" y="1736675"/>
            <a:ext cx="3384331" cy="3828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81629" y="2334599"/>
            <a:ext cx="3384331" cy="3828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29093" y="2970239"/>
            <a:ext cx="3976510" cy="37681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037875" y="1183762"/>
            <a:ext cx="3384331" cy="3828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37875" y="38407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Table of Contents</a:t>
            </a:r>
            <a:endParaRPr dirty="0"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1508699" y="1124574"/>
            <a:ext cx="2442681" cy="3931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Introduction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" name="Google Shape;64;p13"/>
          <p:cNvSpPr txBox="1">
            <a:spLocks/>
          </p:cNvSpPr>
          <p:nvPr/>
        </p:nvSpPr>
        <p:spPr>
          <a:xfrm>
            <a:off x="1459825" y="1695149"/>
            <a:ext cx="3706515" cy="443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Stakeholder Analysis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0" name="Google Shape;64;p13"/>
          <p:cNvSpPr txBox="1">
            <a:spLocks/>
          </p:cNvSpPr>
          <p:nvPr/>
        </p:nvSpPr>
        <p:spPr>
          <a:xfrm>
            <a:off x="1477571" y="2273892"/>
            <a:ext cx="2904649" cy="5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Functional requirements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Google Shape;64;p13"/>
          <p:cNvSpPr txBox="1">
            <a:spLocks/>
          </p:cNvSpPr>
          <p:nvPr/>
        </p:nvSpPr>
        <p:spPr>
          <a:xfrm>
            <a:off x="1474884" y="2916967"/>
            <a:ext cx="3589841" cy="39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Non-functional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requirements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3" name="Freeform 4"/>
          <p:cNvSpPr/>
          <p:nvPr/>
        </p:nvSpPr>
        <p:spPr>
          <a:xfrm>
            <a:off x="5559973" y="1157350"/>
            <a:ext cx="3316912" cy="2841893"/>
          </a:xfrm>
          <a:custGeom>
            <a:avLst/>
            <a:gdLst/>
            <a:ahLst/>
            <a:cxnLst/>
            <a:rect l="l" t="t" r="r" b="b"/>
            <a:pathLst>
              <a:path w="8747383" h="6407458">
                <a:moveTo>
                  <a:pt x="0" y="0"/>
                </a:moveTo>
                <a:lnTo>
                  <a:pt x="8747382" y="0"/>
                </a:lnTo>
                <a:lnTo>
                  <a:pt x="8747382" y="6407458"/>
                </a:lnTo>
                <a:lnTo>
                  <a:pt x="0" y="64074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</p:sp>
      <p:sp>
        <p:nvSpPr>
          <p:cNvPr id="14" name="Freeform 3"/>
          <p:cNvSpPr/>
          <p:nvPr/>
        </p:nvSpPr>
        <p:spPr>
          <a:xfrm>
            <a:off x="5654560" y="-772372"/>
            <a:ext cx="4246700" cy="315822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4" name="Flowchart: Connector 3"/>
          <p:cNvSpPr/>
          <p:nvPr/>
        </p:nvSpPr>
        <p:spPr>
          <a:xfrm>
            <a:off x="907812" y="1196113"/>
            <a:ext cx="365269" cy="366049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lowchart: Connector 23"/>
          <p:cNvSpPr/>
          <p:nvPr/>
        </p:nvSpPr>
        <p:spPr>
          <a:xfrm>
            <a:off x="902576" y="1749801"/>
            <a:ext cx="371499" cy="389007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lowchart: Connector 24"/>
          <p:cNvSpPr/>
          <p:nvPr/>
        </p:nvSpPr>
        <p:spPr>
          <a:xfrm>
            <a:off x="878013" y="2288473"/>
            <a:ext cx="378948" cy="443553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lowchart: Connector 26"/>
          <p:cNvSpPr/>
          <p:nvPr/>
        </p:nvSpPr>
        <p:spPr>
          <a:xfrm>
            <a:off x="881349" y="2963776"/>
            <a:ext cx="378948" cy="392960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Google Shape;64;p13"/>
          <p:cNvSpPr txBox="1">
            <a:spLocks noGrp="1"/>
          </p:cNvSpPr>
          <p:nvPr>
            <p:ph type="body" idx="1"/>
          </p:nvPr>
        </p:nvSpPr>
        <p:spPr>
          <a:xfrm>
            <a:off x="1031002" y="1122079"/>
            <a:ext cx="198728" cy="3931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bg1"/>
                </a:solidFill>
              </a:rPr>
              <a:t>1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3" name="Google Shape;64;p13"/>
          <p:cNvSpPr txBox="1">
            <a:spLocks noGrp="1"/>
          </p:cNvSpPr>
          <p:nvPr>
            <p:ph type="body" idx="1"/>
          </p:nvPr>
        </p:nvSpPr>
        <p:spPr>
          <a:xfrm>
            <a:off x="1000441" y="1694140"/>
            <a:ext cx="214518" cy="3931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2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4" name="Google Shape;64;p13"/>
          <p:cNvSpPr txBox="1">
            <a:spLocks noGrp="1"/>
          </p:cNvSpPr>
          <p:nvPr>
            <p:ph type="body" idx="1"/>
          </p:nvPr>
        </p:nvSpPr>
        <p:spPr>
          <a:xfrm>
            <a:off x="988962" y="2279949"/>
            <a:ext cx="198728" cy="3931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3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5" name="Google Shape;64;p13"/>
          <p:cNvSpPr txBox="1">
            <a:spLocks noGrp="1"/>
          </p:cNvSpPr>
          <p:nvPr>
            <p:ph type="body" idx="1"/>
          </p:nvPr>
        </p:nvSpPr>
        <p:spPr>
          <a:xfrm>
            <a:off x="983410" y="2932982"/>
            <a:ext cx="164523" cy="39644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4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6" name="Google Shape;64;p13"/>
          <p:cNvSpPr txBox="1">
            <a:spLocks noGrp="1"/>
          </p:cNvSpPr>
          <p:nvPr>
            <p:ph type="body" idx="1"/>
          </p:nvPr>
        </p:nvSpPr>
        <p:spPr>
          <a:xfrm>
            <a:off x="1178745" y="4238397"/>
            <a:ext cx="198728" cy="3931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6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181356" y="3597294"/>
            <a:ext cx="3876006" cy="4273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Google Shape;64;p13"/>
          <p:cNvSpPr txBox="1">
            <a:spLocks/>
          </p:cNvSpPr>
          <p:nvPr/>
        </p:nvSpPr>
        <p:spPr>
          <a:xfrm>
            <a:off x="1520507" y="3537450"/>
            <a:ext cx="3514735" cy="5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Non-functional</a:t>
            </a:r>
            <a:r>
              <a:rPr lang="en-US" b="1" dirty="0" smtClean="0"/>
              <a:t> </a:t>
            </a:r>
            <a:r>
              <a:rPr lang="en-US" b="1" dirty="0" smtClean="0">
                <a:solidFill>
                  <a:schemeClr val="bg1"/>
                </a:solidFill>
              </a:rPr>
              <a:t>requirements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Google Shape;64;p13"/>
          <p:cNvSpPr txBox="1">
            <a:spLocks noGrp="1"/>
          </p:cNvSpPr>
          <p:nvPr>
            <p:ph type="body" idx="1"/>
          </p:nvPr>
        </p:nvSpPr>
        <p:spPr>
          <a:xfrm>
            <a:off x="954033" y="3571853"/>
            <a:ext cx="351128" cy="57072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5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bg1"/>
              </a:solidFill>
            </a:endParaRPr>
          </a:p>
        </p:txBody>
      </p:sp>
      <p:sp>
        <p:nvSpPr>
          <p:cNvPr id="29" name="Flowchart: Connector 28"/>
          <p:cNvSpPr/>
          <p:nvPr/>
        </p:nvSpPr>
        <p:spPr>
          <a:xfrm>
            <a:off x="924393" y="3604446"/>
            <a:ext cx="365942" cy="439384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Google Shape;64;p13"/>
          <p:cNvSpPr txBox="1">
            <a:spLocks noGrp="1"/>
          </p:cNvSpPr>
          <p:nvPr>
            <p:ph type="body" idx="1"/>
          </p:nvPr>
        </p:nvSpPr>
        <p:spPr>
          <a:xfrm>
            <a:off x="1029870" y="3585852"/>
            <a:ext cx="253173" cy="45606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bg1"/>
                </a:solidFill>
              </a:rPr>
              <a:t>5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188719" y="4297857"/>
            <a:ext cx="3876006" cy="3604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Google Shape;64;p13"/>
          <p:cNvSpPr txBox="1">
            <a:spLocks/>
          </p:cNvSpPr>
          <p:nvPr/>
        </p:nvSpPr>
        <p:spPr>
          <a:xfrm>
            <a:off x="1543205" y="4220341"/>
            <a:ext cx="3514735" cy="5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●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○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 Light"/>
              <a:buChar char="■"/>
              <a:defRPr sz="2000" b="0" i="0" u="none" strike="noStrike" cap="none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smtClean="0">
                <a:solidFill>
                  <a:schemeClr val="bg1"/>
                </a:solidFill>
              </a:rPr>
              <a:t>Roles and User permission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8" name="Flowchart: Connector 37"/>
          <p:cNvSpPr/>
          <p:nvPr/>
        </p:nvSpPr>
        <p:spPr>
          <a:xfrm>
            <a:off x="999623" y="4292072"/>
            <a:ext cx="313848" cy="402611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Google Shape;64;p13"/>
          <p:cNvSpPr txBox="1">
            <a:spLocks noGrp="1"/>
          </p:cNvSpPr>
          <p:nvPr>
            <p:ph type="body" idx="1"/>
          </p:nvPr>
        </p:nvSpPr>
        <p:spPr>
          <a:xfrm>
            <a:off x="1066798" y="4241333"/>
            <a:ext cx="164523" cy="39644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bg1"/>
                </a:solidFill>
              </a:rPr>
              <a:t>6</a:t>
            </a:r>
            <a:endParaRPr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964302" y="580117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Introduction</a:t>
            </a:r>
            <a:endParaRPr sz="6000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037874" y="2339681"/>
            <a:ext cx="5816028" cy="26137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200" dirty="0" smtClean="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Overview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2000" dirty="0" smtClean="0"/>
              <a:t>The </a:t>
            </a:r>
            <a:r>
              <a:rPr lang="en-US" sz="2000" dirty="0"/>
              <a:t>Biometric Student Attendance Mobile Application is a cutting-edge solution designed to revolutionize the way educational institutions manage and track student attendance. </a:t>
            </a:r>
            <a:endParaRPr lang="en" sz="2000" dirty="0" smtClean="0"/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5" name="Freeform 3"/>
          <p:cNvSpPr/>
          <p:nvPr/>
        </p:nvSpPr>
        <p:spPr>
          <a:xfrm>
            <a:off x="6127530" y="-1641672"/>
            <a:ext cx="5255173" cy="4500485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6" name="Freeform 2"/>
          <p:cNvSpPr/>
          <p:nvPr/>
        </p:nvSpPr>
        <p:spPr>
          <a:xfrm>
            <a:off x="5009928" y="396256"/>
            <a:ext cx="3604763" cy="4747244"/>
          </a:xfrm>
          <a:custGeom>
            <a:avLst/>
            <a:gdLst/>
            <a:ahLst/>
            <a:cxnLst/>
            <a:rect l="l" t="t" r="r" b="b"/>
            <a:pathLst>
              <a:path w="6378842" h="7666110">
                <a:moveTo>
                  <a:pt x="0" y="0"/>
                </a:moveTo>
                <a:lnTo>
                  <a:pt x="6378842" y="0"/>
                </a:lnTo>
                <a:lnTo>
                  <a:pt x="6378842" y="7666109"/>
                </a:lnTo>
                <a:lnTo>
                  <a:pt x="0" y="76661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1037875" y="422467"/>
            <a:ext cx="5889600" cy="969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 smtClean="0"/>
              <a:t>Introduction</a:t>
            </a:r>
            <a:endParaRPr sz="6800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1037875" y="1621422"/>
            <a:ext cx="7640300" cy="320937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 smtClean="0">
                <a:solidFill>
                  <a:schemeClr val="accen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Prequirement Analysis</a:t>
            </a: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 smtClean="0"/>
              <a:t>Requirements </a:t>
            </a:r>
            <a:r>
              <a:rPr lang="en-US" dirty="0"/>
              <a:t>analysis (requirements engineering) is the process of determining user expectations for a new or modified product. It is usually a team effort and demands a variety of human soft skills, such as critical thinking, communication and judgment.</a:t>
            </a:r>
            <a:endParaRPr lang="en" dirty="0" smtClean="0"/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6824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"/>
          <p:cNvSpPr txBox="1">
            <a:spLocks noGrp="1"/>
          </p:cNvSpPr>
          <p:nvPr>
            <p:ph type="title" idx="4294967295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Requirement analysis</a:t>
            </a:r>
            <a:endParaRPr dirty="0"/>
          </a:p>
        </p:txBody>
      </p:sp>
      <p:sp>
        <p:nvSpPr>
          <p:cNvPr id="221" name="Google Shape;221;p2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22" name="Google Shape;222;p28"/>
          <p:cNvGrpSpPr/>
          <p:nvPr/>
        </p:nvGrpSpPr>
        <p:grpSpPr>
          <a:xfrm>
            <a:off x="377732" y="2328712"/>
            <a:ext cx="2897906" cy="1289700"/>
            <a:chOff x="377732" y="2023912"/>
            <a:chExt cx="2897906" cy="1289700"/>
          </a:xfrm>
        </p:grpSpPr>
        <p:sp>
          <p:nvSpPr>
            <p:cNvPr id="223" name="Google Shape;223;p28"/>
            <p:cNvSpPr txBox="1"/>
            <p:nvPr/>
          </p:nvSpPr>
          <p:spPr>
            <a:xfrm>
              <a:off x="377732" y="2023912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Functional </a:t>
              </a:r>
              <a:r>
                <a:rPr lang="en" sz="1200" b="1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requirements</a:t>
              </a:r>
              <a:endParaRPr sz="12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224" name="Google Shape;224;p28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25" name="Google Shape;225;p28"/>
          <p:cNvGrpSpPr/>
          <p:nvPr/>
        </p:nvGrpSpPr>
        <p:grpSpPr>
          <a:xfrm>
            <a:off x="5209838" y="1830981"/>
            <a:ext cx="4054932" cy="926450"/>
            <a:chOff x="5209838" y="1526181"/>
            <a:chExt cx="4054932" cy="926450"/>
          </a:xfrm>
        </p:grpSpPr>
        <p:sp>
          <p:nvSpPr>
            <p:cNvPr id="226" name="Google Shape;226;p28"/>
            <p:cNvSpPr txBox="1"/>
            <p:nvPr/>
          </p:nvSpPr>
          <p:spPr>
            <a:xfrm>
              <a:off x="6696488" y="1526181"/>
              <a:ext cx="2568282" cy="9264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Non-functional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r>
                <a:rPr lang="en" sz="1200" b="1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requirements</a:t>
              </a:r>
              <a:endParaRPr sz="12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endParaRPr sz="8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227" name="Google Shape;227;p28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28" name="Google Shape;228;p28"/>
          <p:cNvGrpSpPr/>
          <p:nvPr/>
        </p:nvGrpSpPr>
        <p:grpSpPr>
          <a:xfrm>
            <a:off x="5209838" y="3515033"/>
            <a:ext cx="3576144" cy="1289700"/>
            <a:chOff x="5209838" y="3158474"/>
            <a:chExt cx="3576144" cy="1289700"/>
          </a:xfrm>
        </p:grpSpPr>
        <p:sp>
          <p:nvSpPr>
            <p:cNvPr id="229" name="Google Shape;229;p28"/>
            <p:cNvSpPr txBox="1"/>
            <p:nvPr/>
          </p:nvSpPr>
          <p:spPr>
            <a:xfrm>
              <a:off x="6661982" y="3158474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 smtClean="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User interface requirements</a:t>
              </a:r>
              <a:endParaRPr sz="12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 dirty="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230" name="Google Shape;230;p28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31" name="Google Shape;231;p28"/>
          <p:cNvGrpSpPr/>
          <p:nvPr/>
        </p:nvGrpSpPr>
        <p:grpSpPr>
          <a:xfrm>
            <a:off x="2662213" y="1033263"/>
            <a:ext cx="3814835" cy="3790597"/>
            <a:chOff x="2662213" y="676344"/>
            <a:chExt cx="3814835" cy="3790597"/>
          </a:xfrm>
        </p:grpSpPr>
        <p:sp>
          <p:nvSpPr>
            <p:cNvPr id="232" name="Google Shape;232;p28"/>
            <p:cNvSpPr/>
            <p:nvPr/>
          </p:nvSpPr>
          <p:spPr>
            <a:xfrm rot="3600185">
              <a:off x="3169983" y="1184511"/>
              <a:ext cx="2774659" cy="2774659"/>
            </a:xfrm>
            <a:prstGeom prst="blockArc">
              <a:avLst>
                <a:gd name="adj1" fmla="val 12622480"/>
                <a:gd name="adj2" fmla="val 19781569"/>
                <a:gd name="adj3" fmla="val 2077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 rot="10800000">
              <a:off x="3183490" y="1163229"/>
              <a:ext cx="2774700" cy="2774700"/>
            </a:xfrm>
            <a:prstGeom prst="blockArc">
              <a:avLst>
                <a:gd name="adj1" fmla="val 12622480"/>
                <a:gd name="adj2" fmla="val 19662822"/>
                <a:gd name="adj3" fmla="val 2072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 rot="-3600185">
              <a:off x="3194618" y="1184114"/>
              <a:ext cx="2774659" cy="2774659"/>
            </a:xfrm>
            <a:prstGeom prst="blockArc">
              <a:avLst>
                <a:gd name="adj1" fmla="val 12622480"/>
                <a:gd name="adj2" fmla="val 19703271"/>
                <a:gd name="adj3" fmla="val 2085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" name="Google Shape;235;p28"/>
            <p:cNvGrpSpPr/>
            <p:nvPr/>
          </p:nvGrpSpPr>
          <p:grpSpPr>
            <a:xfrm rot="-7200165">
              <a:off x="3337679" y="2826785"/>
              <a:ext cx="585011" cy="585536"/>
              <a:chOff x="1967628" y="812211"/>
              <a:chExt cx="588000" cy="588000"/>
            </a:xfrm>
          </p:grpSpPr>
          <p:sp>
            <p:nvSpPr>
              <p:cNvPr id="236" name="Google Shape;236;p28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42875" algn="bl" rotWithShape="0">
                  <a:schemeClr val="dk1">
                    <a:alpha val="4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8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8" name="Google Shape;238;p28"/>
            <p:cNvGrpSpPr/>
            <p:nvPr/>
          </p:nvGrpSpPr>
          <p:grpSpPr>
            <a:xfrm>
              <a:off x="4264097" y="1180331"/>
              <a:ext cx="585001" cy="585530"/>
              <a:chOff x="1970048" y="811613"/>
              <a:chExt cx="588000" cy="588000"/>
            </a:xfrm>
          </p:grpSpPr>
          <p:sp>
            <p:nvSpPr>
              <p:cNvPr id="239" name="Google Shape;239;p28"/>
              <p:cNvSpPr/>
              <p:nvPr/>
            </p:nvSpPr>
            <p:spPr>
              <a:xfrm rot="39023">
                <a:off x="1973329" y="814894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dk1"/>
              </a:solidFill>
              <a:ln>
                <a:noFill/>
              </a:ln>
              <a:effectLst>
                <a:outerShdw blurRad="142875" algn="bl" rotWithShape="0">
                  <a:schemeClr val="dk1">
                    <a:alpha val="4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8"/>
              <p:cNvSpPr/>
              <p:nvPr/>
            </p:nvSpPr>
            <p:spPr>
              <a:xfrm rot="10800000">
                <a:off x="1973295" y="814927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" name="Google Shape;241;p28"/>
            <p:cNvGrpSpPr/>
            <p:nvPr/>
          </p:nvGrpSpPr>
          <p:grpSpPr>
            <a:xfrm rot="7200165">
              <a:off x="5229930" y="2804716"/>
              <a:ext cx="585011" cy="585536"/>
              <a:chOff x="1977085" y="811649"/>
              <a:chExt cx="588000" cy="588000"/>
            </a:xfrm>
          </p:grpSpPr>
          <p:sp>
            <p:nvSpPr>
              <p:cNvPr id="242" name="Google Shape;242;p28"/>
              <p:cNvSpPr/>
              <p:nvPr/>
            </p:nvSpPr>
            <p:spPr>
              <a:xfrm rot="39023">
                <a:off x="1980366" y="814930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42875" algn="bl" rotWithShape="0">
                  <a:schemeClr val="dk1">
                    <a:alpha val="43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8"/>
              <p:cNvSpPr/>
              <p:nvPr/>
            </p:nvSpPr>
            <p:spPr>
              <a:xfrm rot="10800000">
                <a:off x="1980332" y="814963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4" name="Google Shape;244;p28"/>
            <p:cNvSpPr txBox="1"/>
            <p:nvPr/>
          </p:nvSpPr>
          <p:spPr>
            <a:xfrm>
              <a:off x="4334550" y="125531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03 </a:t>
              </a:r>
              <a:endParaRPr sz="16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45" name="Google Shape;245;p28"/>
            <p:cNvSpPr txBox="1"/>
            <p:nvPr/>
          </p:nvSpPr>
          <p:spPr>
            <a:xfrm>
              <a:off x="3375648" y="288744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01 </a:t>
              </a:r>
              <a:endParaRPr sz="16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46" name="Google Shape;246;p28"/>
            <p:cNvSpPr txBox="1"/>
            <p:nvPr/>
          </p:nvSpPr>
          <p:spPr>
            <a:xfrm>
              <a:off x="5281877" y="285786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02 </a:t>
              </a:r>
              <a:endParaRPr sz="16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9" name="Freeform 3"/>
          <p:cNvSpPr/>
          <p:nvPr/>
        </p:nvSpPr>
        <p:spPr>
          <a:xfrm>
            <a:off x="-1944369" y="3235112"/>
            <a:ext cx="5255173" cy="4500485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16"/>
          <p:cNvSpPr/>
          <p:nvPr/>
        </p:nvSpPr>
        <p:spPr>
          <a:xfrm>
            <a:off x="5234150" y="815592"/>
            <a:ext cx="3806059" cy="3572272"/>
          </a:xfrm>
          <a:custGeom>
            <a:avLst/>
            <a:gdLst/>
            <a:ahLst/>
            <a:cxnLst/>
            <a:rect l="l" t="t" r="r" b="b"/>
            <a:pathLst>
              <a:path w="6853032" h="6518947">
                <a:moveTo>
                  <a:pt x="0" y="0"/>
                </a:moveTo>
                <a:lnTo>
                  <a:pt x="6853032" y="0"/>
                </a:lnTo>
                <a:lnTo>
                  <a:pt x="6853032" y="6518947"/>
                </a:lnTo>
                <a:lnTo>
                  <a:pt x="0" y="65189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79" name="Google Shape;79;p15"/>
          <p:cNvSpPr txBox="1">
            <a:spLocks noGrp="1"/>
          </p:cNvSpPr>
          <p:nvPr>
            <p:ph type="ctrTitle"/>
          </p:nvPr>
        </p:nvSpPr>
        <p:spPr>
          <a:xfrm>
            <a:off x="627971" y="259019"/>
            <a:ext cx="4395974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smtClean="0"/>
              <a:t>Stakeholder Analysis</a:t>
            </a:r>
            <a:endParaRPr sz="3200" b="1" dirty="0"/>
          </a:p>
        </p:txBody>
      </p:sp>
      <p:sp>
        <p:nvSpPr>
          <p:cNvPr id="5" name="Google Shape;79;p15"/>
          <p:cNvSpPr txBox="1">
            <a:spLocks/>
          </p:cNvSpPr>
          <p:nvPr/>
        </p:nvSpPr>
        <p:spPr>
          <a:xfrm>
            <a:off x="922251" y="1313792"/>
            <a:ext cx="2406869" cy="38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400" b="1" dirty="0" smtClean="0"/>
              <a:t>Administrators</a:t>
            </a:r>
            <a:endParaRPr lang="en-US" sz="2400" b="1" dirty="0"/>
          </a:p>
        </p:txBody>
      </p:sp>
      <p:sp>
        <p:nvSpPr>
          <p:cNvPr id="7" name="Google Shape;79;p15"/>
          <p:cNvSpPr txBox="1">
            <a:spLocks/>
          </p:cNvSpPr>
          <p:nvPr/>
        </p:nvSpPr>
        <p:spPr>
          <a:xfrm>
            <a:off x="974801" y="2212845"/>
            <a:ext cx="2406869" cy="38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400" b="1" dirty="0" smtClean="0"/>
              <a:t>Instructors</a:t>
            </a:r>
            <a:endParaRPr lang="en-US" sz="2400" b="1" dirty="0"/>
          </a:p>
        </p:txBody>
      </p:sp>
      <p:sp>
        <p:nvSpPr>
          <p:cNvPr id="8" name="Google Shape;79;p15"/>
          <p:cNvSpPr txBox="1">
            <a:spLocks/>
          </p:cNvSpPr>
          <p:nvPr/>
        </p:nvSpPr>
        <p:spPr>
          <a:xfrm>
            <a:off x="922251" y="3105806"/>
            <a:ext cx="2406869" cy="38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 SemiBold"/>
              <a:buNone/>
              <a:defRPr sz="4800" b="0" i="0" u="none" strike="noStrike" cap="none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400" b="1" dirty="0" smtClean="0"/>
              <a:t>Students</a:t>
            </a:r>
            <a:endParaRPr lang="en-US" sz="2400" b="1" dirty="0"/>
          </a:p>
        </p:txBody>
      </p:sp>
      <p:sp>
        <p:nvSpPr>
          <p:cNvPr id="10" name="Freeform 3"/>
          <p:cNvSpPr/>
          <p:nvPr/>
        </p:nvSpPr>
        <p:spPr>
          <a:xfrm>
            <a:off x="6117020" y="-3727558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2299624" y="4187719"/>
            <a:ext cx="4810251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83079" y="3029314"/>
            <a:ext cx="3633091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243793" y="3052397"/>
            <a:ext cx="3633091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243793" y="1656459"/>
            <a:ext cx="3633091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83079" y="1656459"/>
            <a:ext cx="3633091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680723"/>
            <a:ext cx="5079145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Functional Requirements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899850" y="1633514"/>
            <a:ext cx="3206326" cy="43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Client-server application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9" name="Google Shape;91;p17"/>
          <p:cNvSpPr txBox="1">
            <a:spLocks/>
          </p:cNvSpPr>
          <p:nvPr/>
        </p:nvSpPr>
        <p:spPr>
          <a:xfrm>
            <a:off x="5953743" y="1674570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Fingerprint enrollment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2747922" y="4188957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Registration and account </a:t>
            </a:r>
            <a:r>
              <a:rPr lang="en-US" sz="2000" b="1" dirty="0" smtClean="0">
                <a:solidFill>
                  <a:schemeClr val="bg1"/>
                </a:solidFill>
              </a:rPr>
              <a:t>Creation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5932361" y="3049961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Attendance summary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Google Shape;91;p17"/>
          <p:cNvSpPr txBox="1">
            <a:spLocks/>
          </p:cNvSpPr>
          <p:nvPr/>
        </p:nvSpPr>
        <p:spPr>
          <a:xfrm>
            <a:off x="960801" y="3128981"/>
            <a:ext cx="3317902" cy="32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Attendance </a:t>
            </a:r>
            <a:r>
              <a:rPr lang="en-US" sz="2000" dirty="0" smtClean="0">
                <a:solidFill>
                  <a:schemeClr val="bg1"/>
                </a:solidFill>
              </a:rPr>
              <a:t>tracking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1" name="Google Shape;91;p17"/>
          <p:cNvSpPr txBox="1">
            <a:spLocks/>
          </p:cNvSpPr>
          <p:nvPr/>
        </p:nvSpPr>
        <p:spPr>
          <a:xfrm>
            <a:off x="534836" y="1803167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22" name="Google Shape;91;p17"/>
          <p:cNvSpPr txBox="1">
            <a:spLocks/>
          </p:cNvSpPr>
          <p:nvPr/>
        </p:nvSpPr>
        <p:spPr>
          <a:xfrm>
            <a:off x="5520906" y="1846052"/>
            <a:ext cx="250390" cy="292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23" name="Google Shape;91;p17"/>
          <p:cNvSpPr txBox="1">
            <a:spLocks/>
          </p:cNvSpPr>
          <p:nvPr/>
        </p:nvSpPr>
        <p:spPr>
          <a:xfrm>
            <a:off x="618223" y="3193273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25" name="Google Shape;91;p17"/>
          <p:cNvSpPr txBox="1">
            <a:spLocks/>
          </p:cNvSpPr>
          <p:nvPr/>
        </p:nvSpPr>
        <p:spPr>
          <a:xfrm>
            <a:off x="5494881" y="3182293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26" name="Google Shape;91;p17"/>
          <p:cNvSpPr txBox="1">
            <a:spLocks/>
          </p:cNvSpPr>
          <p:nvPr/>
        </p:nvSpPr>
        <p:spPr>
          <a:xfrm>
            <a:off x="2360096" y="4329648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23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2299624" y="4187719"/>
            <a:ext cx="3945901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83079" y="3029314"/>
            <a:ext cx="3633091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243793" y="3052397"/>
            <a:ext cx="3633091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243793" y="1656459"/>
            <a:ext cx="3633091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83079" y="1656459"/>
            <a:ext cx="3633091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1037875" y="680723"/>
            <a:ext cx="5079145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Functional Requirements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430834" y="1622769"/>
            <a:ext cx="3206326" cy="43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Notification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9" name="Google Shape;91;p17"/>
          <p:cNvSpPr txBox="1">
            <a:spLocks/>
          </p:cNvSpPr>
          <p:nvPr/>
        </p:nvSpPr>
        <p:spPr>
          <a:xfrm>
            <a:off x="5953743" y="1674570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Attendance History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2747922" y="4188957"/>
            <a:ext cx="7244277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Real-time Attendance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5932361" y="3049961"/>
            <a:ext cx="5079145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Attendance </a:t>
            </a:r>
            <a:r>
              <a:rPr lang="en-US" sz="2000" dirty="0" smtClean="0">
                <a:solidFill>
                  <a:schemeClr val="bg1"/>
                </a:solidFill>
              </a:rPr>
              <a:t>Session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Google Shape;91;p17"/>
          <p:cNvSpPr txBox="1">
            <a:spLocks/>
          </p:cNvSpPr>
          <p:nvPr/>
        </p:nvSpPr>
        <p:spPr>
          <a:xfrm>
            <a:off x="1055703" y="3130157"/>
            <a:ext cx="3317902" cy="32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dirty="0" smtClean="0">
                <a:solidFill>
                  <a:schemeClr val="bg1"/>
                </a:solidFill>
              </a:rPr>
              <a:t>Double Authentication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1" name="Google Shape;91;p17"/>
          <p:cNvSpPr txBox="1">
            <a:spLocks/>
          </p:cNvSpPr>
          <p:nvPr/>
        </p:nvSpPr>
        <p:spPr>
          <a:xfrm>
            <a:off x="534836" y="1803167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22" name="Google Shape;91;p17"/>
          <p:cNvSpPr txBox="1">
            <a:spLocks/>
          </p:cNvSpPr>
          <p:nvPr/>
        </p:nvSpPr>
        <p:spPr>
          <a:xfrm>
            <a:off x="5426240" y="1801960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23" name="Google Shape;91;p17"/>
          <p:cNvSpPr txBox="1">
            <a:spLocks/>
          </p:cNvSpPr>
          <p:nvPr/>
        </p:nvSpPr>
        <p:spPr>
          <a:xfrm>
            <a:off x="618223" y="3193273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25" name="Google Shape;91;p17"/>
          <p:cNvSpPr txBox="1">
            <a:spLocks/>
          </p:cNvSpPr>
          <p:nvPr/>
        </p:nvSpPr>
        <p:spPr>
          <a:xfrm>
            <a:off x="5494881" y="3182293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26" name="Google Shape;91;p17"/>
          <p:cNvSpPr txBox="1">
            <a:spLocks/>
          </p:cNvSpPr>
          <p:nvPr/>
        </p:nvSpPr>
        <p:spPr>
          <a:xfrm>
            <a:off x="2360096" y="4329648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659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890661" y="3811243"/>
            <a:ext cx="2318367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902" y="2764026"/>
            <a:ext cx="2318368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19785" y="1601404"/>
            <a:ext cx="3102722" cy="48289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464666" y="0"/>
            <a:ext cx="6915680" cy="97807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Non-Functional Requirements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" name="Freeform 3"/>
          <p:cNvSpPr/>
          <p:nvPr/>
        </p:nvSpPr>
        <p:spPr>
          <a:xfrm>
            <a:off x="6421820" y="-3739923"/>
            <a:ext cx="6737132" cy="6213050"/>
          </a:xfrm>
          <a:custGeom>
            <a:avLst/>
            <a:gdLst/>
            <a:ahLst/>
            <a:cxnLst/>
            <a:rect l="l" t="t" r="r" b="b"/>
            <a:pathLst>
              <a:path w="17011089" h="17011089">
                <a:moveTo>
                  <a:pt x="0" y="0"/>
                </a:moveTo>
                <a:lnTo>
                  <a:pt x="17011089" y="0"/>
                </a:lnTo>
                <a:lnTo>
                  <a:pt x="17011089" y="17011089"/>
                </a:lnTo>
                <a:lnTo>
                  <a:pt x="0" y="17011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7" name="Google Shape;91;p17"/>
          <p:cNvSpPr txBox="1">
            <a:spLocks/>
          </p:cNvSpPr>
          <p:nvPr/>
        </p:nvSpPr>
        <p:spPr>
          <a:xfrm>
            <a:off x="1320039" y="1523430"/>
            <a:ext cx="2602467" cy="475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Offline functionality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0" name="Google Shape;91;p17"/>
          <p:cNvSpPr txBox="1">
            <a:spLocks/>
          </p:cNvSpPr>
          <p:nvPr/>
        </p:nvSpPr>
        <p:spPr>
          <a:xfrm>
            <a:off x="1385765" y="2648621"/>
            <a:ext cx="1771504" cy="5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Compatibility</a:t>
            </a: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11" name="Google Shape;91;p17"/>
          <p:cNvSpPr txBox="1">
            <a:spLocks/>
          </p:cNvSpPr>
          <p:nvPr/>
        </p:nvSpPr>
        <p:spPr>
          <a:xfrm>
            <a:off x="1696318" y="3816659"/>
            <a:ext cx="2329707" cy="367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2000" b="1" dirty="0" smtClean="0">
                <a:solidFill>
                  <a:schemeClr val="bg1"/>
                </a:solidFill>
              </a:rPr>
              <a:t>Scalability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Google Shape;91;p17"/>
          <p:cNvSpPr txBox="1">
            <a:spLocks/>
          </p:cNvSpPr>
          <p:nvPr/>
        </p:nvSpPr>
        <p:spPr>
          <a:xfrm>
            <a:off x="974312" y="2895479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7" name="Google Shape;91;p17"/>
          <p:cNvSpPr txBox="1">
            <a:spLocks/>
          </p:cNvSpPr>
          <p:nvPr/>
        </p:nvSpPr>
        <p:spPr>
          <a:xfrm>
            <a:off x="939806" y="1739819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8" name="Google Shape;91;p17"/>
          <p:cNvSpPr txBox="1">
            <a:spLocks/>
          </p:cNvSpPr>
          <p:nvPr/>
        </p:nvSpPr>
        <p:spPr>
          <a:xfrm>
            <a:off x="1040709" y="3943901"/>
            <a:ext cx="345056" cy="336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 b="0" i="0" u="none" strike="noStrike" cap="none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r>
              <a:rPr lang="en-US" sz="3600" b="1" dirty="0">
                <a:solidFill>
                  <a:schemeClr val="bg1"/>
                </a:solidFill>
              </a:rPr>
              <a:t>+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9" name="Freeform 2"/>
          <p:cNvSpPr/>
          <p:nvPr/>
        </p:nvSpPr>
        <p:spPr>
          <a:xfrm>
            <a:off x="5009928" y="396256"/>
            <a:ext cx="3604763" cy="4747244"/>
          </a:xfrm>
          <a:custGeom>
            <a:avLst/>
            <a:gdLst/>
            <a:ahLst/>
            <a:cxnLst/>
            <a:rect l="l" t="t" r="r" b="b"/>
            <a:pathLst>
              <a:path w="6378842" h="7666110">
                <a:moveTo>
                  <a:pt x="0" y="0"/>
                </a:moveTo>
                <a:lnTo>
                  <a:pt x="6378842" y="0"/>
                </a:lnTo>
                <a:lnTo>
                  <a:pt x="6378842" y="7666109"/>
                </a:lnTo>
                <a:lnTo>
                  <a:pt x="0" y="766610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598532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</TotalTime>
  <Words>298</Words>
  <Application>Microsoft Office PowerPoint</Application>
  <PresentationFormat>On-screen Show (16:9)</PresentationFormat>
  <Paragraphs>121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Montserrat</vt:lpstr>
      <vt:lpstr>Inter SemiBold</vt:lpstr>
      <vt:lpstr>Calibri</vt:lpstr>
      <vt:lpstr>Inter Light</vt:lpstr>
      <vt:lpstr>Arial</vt:lpstr>
      <vt:lpstr>Inter</vt:lpstr>
      <vt:lpstr>Joan template</vt:lpstr>
      <vt:lpstr>INTERNET PROGRAMMING AND MOBILE PROGRAMMING</vt:lpstr>
      <vt:lpstr>Table of Contents</vt:lpstr>
      <vt:lpstr>Introduction</vt:lpstr>
      <vt:lpstr>Introduction</vt:lpstr>
      <vt:lpstr>Requirement analysis</vt:lpstr>
      <vt:lpstr>Stakeholder Analysis</vt:lpstr>
      <vt:lpstr>Functional Requirements</vt:lpstr>
      <vt:lpstr>Functional Requirements</vt:lpstr>
      <vt:lpstr>Non-Functional Requirements</vt:lpstr>
      <vt:lpstr>Non-Functional Requirements</vt:lpstr>
      <vt:lpstr>User Roles and Permissions</vt:lpstr>
      <vt:lpstr>User Roles and Permissions</vt:lpstr>
      <vt:lpstr>User Roles and Permissions</vt:lpstr>
      <vt:lpstr>System Constraint </vt:lpstr>
      <vt:lpstr>Dependencies </vt:lpstr>
      <vt:lpstr>PowerPoint Presentation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PROGRAMMING AND MOBILE PROGRAMMING</dc:title>
  <dc:creator>Ntui Raoul</dc:creator>
  <cp:lastModifiedBy>Ntui Raoul</cp:lastModifiedBy>
  <cp:revision>35</cp:revision>
  <dcterms:modified xsi:type="dcterms:W3CDTF">2024-05-16T06:44:13Z</dcterms:modified>
</cp:coreProperties>
</file>